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72" r:id="rId4"/>
    <p:sldId id="273" r:id="rId5"/>
    <p:sldId id="27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9" r:id="rId29"/>
    <p:sldId id="298" r:id="rId30"/>
    <p:sldId id="300" r:id="rId31"/>
    <p:sldId id="296" r:id="rId32"/>
    <p:sldId id="297" r:id="rId33"/>
    <p:sldId id="301" r:id="rId34"/>
    <p:sldId id="302" r:id="rId35"/>
    <p:sldId id="303" r:id="rId36"/>
    <p:sldId id="304" r:id="rId37"/>
    <p:sldId id="305" r:id="rId38"/>
    <p:sldId id="306" r:id="rId39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12-1-2019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12-1-2019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8F101-0B87-496D-A2F1-6C869940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19" y="146049"/>
            <a:ext cx="54102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9BD554-ECB3-4305-B47C-AA632F8465D2}"/>
              </a:ext>
            </a:extLst>
          </p:cNvPr>
          <p:cNvSpPr/>
          <p:nvPr/>
        </p:nvSpPr>
        <p:spPr>
          <a:xfrm>
            <a:off x="2774040" y="143986"/>
            <a:ext cx="5069120" cy="1815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Song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Category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Person Singer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6031-6122-4B5C-A79E-E699077A01DA}"/>
              </a:ext>
            </a:extLst>
          </p:cNvPr>
          <p:cNvSpPr/>
          <p:nvPr/>
        </p:nvSpPr>
        <p:spPr>
          <a:xfrm>
            <a:off x="258662" y="3716616"/>
            <a:ext cx="4929537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09DB57-9E34-4011-96B9-64CAA07DD2A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723431" y="1959868"/>
            <a:ext cx="2585169" cy="17567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AF5196-5531-4188-A886-35981D54ABEA}"/>
              </a:ext>
            </a:extLst>
          </p:cNvPr>
          <p:cNvCxnSpPr>
            <a:cxnSpLocks/>
          </p:cNvCxnSpPr>
          <p:nvPr/>
        </p:nvCxnSpPr>
        <p:spPr>
          <a:xfrm>
            <a:off x="5344319" y="1977330"/>
            <a:ext cx="2752826" cy="17392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B95FD-BCDD-4B7B-8D00-A9F7906BAB0B}"/>
              </a:ext>
            </a:extLst>
          </p:cNvPr>
          <p:cNvSpPr/>
          <p:nvPr/>
        </p:nvSpPr>
        <p:spPr>
          <a:xfrm>
            <a:off x="5500441" y="3716616"/>
            <a:ext cx="4929536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Category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28597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9BD554-ECB3-4305-B47C-AA632F8465D2}"/>
              </a:ext>
            </a:extLst>
          </p:cNvPr>
          <p:cNvSpPr/>
          <p:nvPr/>
        </p:nvSpPr>
        <p:spPr>
          <a:xfrm>
            <a:off x="2774040" y="143986"/>
            <a:ext cx="5069120" cy="1815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Song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Category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Person Singer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6031-6122-4B5C-A79E-E699077A01DA}"/>
              </a:ext>
            </a:extLst>
          </p:cNvPr>
          <p:cNvSpPr/>
          <p:nvPr/>
        </p:nvSpPr>
        <p:spPr>
          <a:xfrm>
            <a:off x="258662" y="3716616"/>
            <a:ext cx="4929537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defTabSz="914400"/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09DB57-9E34-4011-96B9-64CAA07DD2A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723431" y="1959868"/>
            <a:ext cx="2585169" cy="17567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AF5196-5531-4188-A886-35981D54ABEA}"/>
              </a:ext>
            </a:extLst>
          </p:cNvPr>
          <p:cNvCxnSpPr>
            <a:cxnSpLocks/>
          </p:cNvCxnSpPr>
          <p:nvPr/>
        </p:nvCxnSpPr>
        <p:spPr>
          <a:xfrm>
            <a:off x="5344319" y="1977330"/>
            <a:ext cx="2752826" cy="17392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B95FD-BCDD-4B7B-8D00-A9F7906BAB0B}"/>
              </a:ext>
            </a:extLst>
          </p:cNvPr>
          <p:cNvSpPr/>
          <p:nvPr/>
        </p:nvSpPr>
        <p:spPr>
          <a:xfrm>
            <a:off x="5500441" y="3716616"/>
            <a:ext cx="4929536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Category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B3BEF-FE9B-4872-BDF4-795BC97E5EAD}"/>
              </a:ext>
            </a:extLst>
          </p:cNvPr>
          <p:cNvSpPr/>
          <p:nvPr/>
        </p:nvSpPr>
        <p:spPr>
          <a:xfrm>
            <a:off x="3050498" y="661516"/>
            <a:ext cx="3619099" cy="3080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4009-21CC-454E-9CA5-312A9B1020A3}"/>
              </a:ext>
            </a:extLst>
          </p:cNvPr>
          <p:cNvSpPr/>
          <p:nvPr/>
        </p:nvSpPr>
        <p:spPr>
          <a:xfrm>
            <a:off x="577515" y="4194409"/>
            <a:ext cx="3619099" cy="3080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B9D21-7FBE-4FFE-908C-8E334A7B572F}"/>
              </a:ext>
            </a:extLst>
          </p:cNvPr>
          <p:cNvSpPr/>
          <p:nvPr/>
        </p:nvSpPr>
        <p:spPr>
          <a:xfrm>
            <a:off x="5835315" y="4232509"/>
            <a:ext cx="3619099" cy="3080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AA8C3-6574-47F2-9062-4E655E21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54" y="1190026"/>
            <a:ext cx="4435692" cy="36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thinking png">
            <a:extLst>
              <a:ext uri="{FF2B5EF4-FFF2-40B4-BE49-F238E27FC236}">
                <a16:creationId xmlns:a16="http://schemas.microsoft.com/office/drawing/2014/main" id="{B8F05356-5C4A-4B6E-B2FD-1E891C72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05" y="2565079"/>
            <a:ext cx="4008020" cy="34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32D4FB-21E5-48BE-B13E-C5EADBCD3218}"/>
              </a:ext>
            </a:extLst>
          </p:cNvPr>
          <p:cNvSpPr txBox="1"/>
          <p:nvPr/>
        </p:nvSpPr>
        <p:spPr>
          <a:xfrm>
            <a:off x="836395" y="1261315"/>
            <a:ext cx="6583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/>
              <a:t>How can we make sure that the ID field is implemented in every model</a:t>
            </a:r>
            <a:endParaRPr lang="en-B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3DEC4-9E61-4046-BF50-0B7E319F1C4D}"/>
              </a:ext>
            </a:extLst>
          </p:cNvPr>
          <p:cNvSpPr txBox="1"/>
          <p:nvPr/>
        </p:nvSpPr>
        <p:spPr>
          <a:xfrm>
            <a:off x="419100" y="1415203"/>
            <a:ext cx="445956" cy="76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sz="4400" dirty="0">
                <a:solidFill>
                  <a:schemeClr val="bg1"/>
                </a:solidFill>
              </a:rPr>
              <a:t>?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9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F14F6-831F-473A-93D0-D241A7FE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35" y="1102042"/>
            <a:ext cx="4616968" cy="37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5CDE7-A7AE-4EB8-87FC-EB671D46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92" y="1339514"/>
            <a:ext cx="4976054" cy="333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8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Models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Models in ASP.NET Core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837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9A95E5-AC56-4882-83D2-7C8EBB81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Models in ASP.NET Core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5A071-79C3-4C6A-B5B3-49E2000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can serialize your model to</a:t>
            </a:r>
          </a:p>
          <a:p>
            <a:pPr lvl="1"/>
            <a:r>
              <a:rPr lang="nl-BE" dirty="0"/>
              <a:t>JSON</a:t>
            </a:r>
          </a:p>
          <a:p>
            <a:pPr lvl="1"/>
            <a:r>
              <a:rPr lang="nl-BE" dirty="0"/>
              <a:t>XML</a:t>
            </a:r>
          </a:p>
          <a:p>
            <a:pPr lvl="1"/>
            <a:r>
              <a:rPr lang="nl-BE" dirty="0"/>
              <a:t>other formats...</a:t>
            </a:r>
          </a:p>
          <a:p>
            <a:pPr lvl="1"/>
            <a:endParaRPr lang="nl-BE" dirty="0"/>
          </a:p>
          <a:p>
            <a:r>
              <a:rPr lang="nl-BE" dirty="0"/>
              <a:t>Serialize your model into the body of the HTTP response message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430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A14B-7B0E-4BB2-B53D-8F99F25A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JSON and XML Serialization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BFBD-561D-4E8F-8742-03D88200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ASP.NET Web API, a media-type formatter can</a:t>
            </a:r>
          </a:p>
          <a:p>
            <a:pPr lvl="1"/>
            <a:r>
              <a:rPr lang="nl-BE" sz="2000" dirty="0"/>
              <a:t>Read models from an HTTP message body</a:t>
            </a:r>
          </a:p>
          <a:p>
            <a:pPr lvl="1"/>
            <a:r>
              <a:rPr lang="nl-BE" sz="2000" dirty="0"/>
              <a:t>Write models object into an HTTM message body</a:t>
            </a:r>
          </a:p>
          <a:p>
            <a:pPr lvl="1"/>
            <a:endParaRPr lang="nl-BE" dirty="0"/>
          </a:p>
          <a:p>
            <a:r>
              <a:rPr lang="nl-BE" dirty="0"/>
              <a:t>Built-in media type formatters for JSON and XML</a:t>
            </a:r>
          </a:p>
          <a:p>
            <a:pPr lvl="1"/>
            <a:r>
              <a:rPr lang="nl-BE" dirty="0"/>
              <a:t>By default inserted into the pipeline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625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 dirty="0"/>
              <a:t>Getting Started</a:t>
            </a:r>
          </a:p>
          <a:p>
            <a:pPr lvl="1"/>
            <a:r>
              <a:rPr lang="nl-BE" dirty="0"/>
              <a:t>Angular CLI</a:t>
            </a:r>
          </a:p>
          <a:p>
            <a:r>
              <a:rPr lang="nl-BE" dirty="0"/>
              <a:t>Project Overview</a:t>
            </a:r>
          </a:p>
          <a:p>
            <a:r>
              <a:rPr lang="nl-BE" dirty="0"/>
              <a:t>Debug Tools</a:t>
            </a:r>
          </a:p>
          <a:p>
            <a:r>
              <a:rPr lang="nl-BE" dirty="0"/>
              <a:t>Dependency Injection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0B0-38A8-4384-ADB4-2FB42A2B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Serialization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7763-7E2A-4DB9-B8DE-1706BFF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public properties and fields are included in the serialized JSON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8A169-3253-4DCD-8E2B-9C3EE39F2B0F}"/>
              </a:ext>
            </a:extLst>
          </p:cNvPr>
          <p:cNvSpPr/>
          <p:nvPr/>
        </p:nvSpPr>
        <p:spPr>
          <a:xfrm>
            <a:off x="736601" y="1718053"/>
            <a:ext cx="9474200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Song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Category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[JsonIgnore]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InternalCode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7565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0B0-38A8-4384-ADB4-2FB42A2B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Serialization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7763-7E2A-4DB9-B8DE-1706BFF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public properties and fields are included in the serialized JSON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8A169-3253-4DCD-8E2B-9C3EE39F2B0F}"/>
              </a:ext>
            </a:extLst>
          </p:cNvPr>
          <p:cNvSpPr/>
          <p:nvPr/>
        </p:nvSpPr>
        <p:spPr>
          <a:xfrm>
            <a:off x="736601" y="1718053"/>
            <a:ext cx="9474200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Song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Category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[JsonIgnore]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InternalCode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313B1-0991-42FE-99E0-7CACBB25F574}"/>
              </a:ext>
            </a:extLst>
          </p:cNvPr>
          <p:cNvSpPr/>
          <p:nvPr/>
        </p:nvSpPr>
        <p:spPr>
          <a:xfrm>
            <a:off x="1219200" y="3365500"/>
            <a:ext cx="5016500" cy="787400"/>
          </a:xfrm>
          <a:prstGeom prst="rect">
            <a:avLst/>
          </a:prstGeom>
          <a:solidFill>
            <a:srgbClr val="FF3300">
              <a:alpha val="63922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128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5817-8D19-46A0-AC60-8115E63C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Negotiation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55B7-5BC3-40DE-804E-FE00772C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Process of selecting the best representation for your response</a:t>
            </a:r>
          </a:p>
          <a:p>
            <a:pPr lvl="1"/>
            <a:r>
              <a:rPr lang="nl-BE" sz="2000" b="1" dirty="0"/>
              <a:t>Accept</a:t>
            </a:r>
            <a:r>
              <a:rPr lang="nl-BE" sz="2000" dirty="0"/>
              <a:t>: which media types are acceptable for the response</a:t>
            </a:r>
          </a:p>
          <a:p>
            <a:pPr lvl="1"/>
            <a:r>
              <a:rPr lang="nl-BE" sz="2000" b="1" dirty="0"/>
              <a:t>Accept-encoding</a:t>
            </a:r>
            <a:r>
              <a:rPr lang="nl-BE" sz="2000" dirty="0"/>
              <a:t>: which encodings are acceptable</a:t>
            </a:r>
          </a:p>
          <a:p>
            <a:pPr lvl="1"/>
            <a:r>
              <a:rPr lang="nl-BE" sz="2000" b="1" dirty="0"/>
              <a:t>Accept-Language</a:t>
            </a:r>
            <a:r>
              <a:rPr lang="nl-BE" sz="2000" dirty="0"/>
              <a:t>: preferred language</a:t>
            </a:r>
          </a:p>
          <a:p>
            <a:pPr lvl="1"/>
            <a:endParaRPr lang="nl-BE" sz="2000" dirty="0"/>
          </a:p>
          <a:p>
            <a:r>
              <a:rPr lang="nl-BE" dirty="0"/>
              <a:t>So, the client tells the server the preferred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48FCA-8D08-4483-ACB5-776C4CD7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7" y="1036637"/>
            <a:ext cx="9229725" cy="13144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907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Models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Model Validation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552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DF45C4-0803-4ADA-8922-6B48D25E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9C36C-8A2E-4FD5-8CDB-4D09AE0CF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Validate your data before you persist it in the database</a:t>
            </a:r>
          </a:p>
          <a:p>
            <a:endParaRPr lang="nl-BE" dirty="0"/>
          </a:p>
          <a:p>
            <a:r>
              <a:rPr lang="nl-BE" dirty="0"/>
              <a:t>Validate on different levels</a:t>
            </a:r>
          </a:p>
          <a:p>
            <a:pPr lvl="1"/>
            <a:r>
              <a:rPr lang="nl-BE" dirty="0"/>
              <a:t>On the client</a:t>
            </a:r>
          </a:p>
          <a:p>
            <a:pPr lvl="1"/>
            <a:r>
              <a:rPr lang="nl-BE" dirty="0"/>
              <a:t>On the server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4647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752E-6DDC-46BA-877B-B7762E29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BC978-B091-491C-9B6A-A5F771E40AC6}"/>
              </a:ext>
            </a:extLst>
          </p:cNvPr>
          <p:cNvSpPr/>
          <p:nvPr/>
        </p:nvSpPr>
        <p:spPr>
          <a:xfrm>
            <a:off x="217925" y="1927036"/>
            <a:ext cx="10157975" cy="120032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nl-BE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[Required]</a:t>
            </a:r>
          </a:p>
          <a:p>
            <a:r>
              <a:rPr lang="nl-BE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[StringLength(40, MinimumLength = 2)]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046319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E375A-15C1-4F2B-ACB1-838002D5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63" y="1482792"/>
            <a:ext cx="3762375" cy="32956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1F2AF-91AB-4EDB-BA06-EA11AF003C5E}"/>
              </a:ext>
            </a:extLst>
          </p:cNvPr>
          <p:cNvSpPr/>
          <p:nvPr/>
        </p:nvSpPr>
        <p:spPr>
          <a:xfrm>
            <a:off x="189297" y="874338"/>
            <a:ext cx="6592504" cy="45243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[Required]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[Required]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maximumLength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30,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MinimumLength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20)]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[Required]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maximumLength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30,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MinimumLength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20)]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[Required]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[DataType(DataType.EmailAddress)]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Email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210AA0-1C47-4B11-AB87-02DE6860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Server and client side validation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9824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1C32-FFF9-47AB-BA3B-82D8DC74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Server side validation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B4867E-F99C-4821-91B6-0FE55060E733}"/>
              </a:ext>
            </a:extLst>
          </p:cNvPr>
          <p:cNvSpPr/>
          <p:nvPr/>
        </p:nvSpPr>
        <p:spPr>
          <a:xfrm>
            <a:off x="217925" y="1297601"/>
            <a:ext cx="10170675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New(Person p)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(ModelState.IsValid)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database actie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RedirectToAction(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"Details"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Json(p);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152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BC8-CDF3-426E-BBDC-2E606DA1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Handling Validation Errors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B1E1-8191-4366-A780-2F0F3A22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Web API doesn not automatically return an error to the client when validation fails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276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6639-F8F1-4205-AFBD-D1B13C9C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Handling Validation Errors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5D549-38EA-4D0C-A67B-CA6ABBB9A7DB}"/>
              </a:ext>
            </a:extLst>
          </p:cNvPr>
          <p:cNvSpPr/>
          <p:nvPr/>
        </p:nvSpPr>
        <p:spPr>
          <a:xfrm>
            <a:off x="192832" y="810841"/>
            <a:ext cx="10271094" cy="45243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FromBody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Song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newSong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(ModelState.IsValid)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</a:t>
            </a:r>
          </a:p>
          <a:p>
            <a:endParaRPr lang="en-BE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HttpStatusCode.OK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StatusCode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200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Request.CreateErrorResponse(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		HttpStatusCode.BadRequest,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		ModelState); </a:t>
            </a:r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StatusCode = 400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619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F6CCC1-5FB5-43B3-9D4C-C8396AA07FEE}"/>
              </a:ext>
            </a:extLst>
          </p:cNvPr>
          <p:cNvSpPr/>
          <p:nvPr/>
        </p:nvSpPr>
        <p:spPr>
          <a:xfrm>
            <a:off x="4156472" y="286353"/>
            <a:ext cx="2304256" cy="2304256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5DDC8C-B13D-4D95-B196-1DCFE427B66D}"/>
              </a:ext>
            </a:extLst>
          </p:cNvPr>
          <p:cNvSpPr/>
          <p:nvPr/>
        </p:nvSpPr>
        <p:spPr>
          <a:xfrm>
            <a:off x="6892776" y="3448150"/>
            <a:ext cx="2304256" cy="2304256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AE8BF0-37DF-48C9-AD45-C0D5A8EBE350}"/>
              </a:ext>
            </a:extLst>
          </p:cNvPr>
          <p:cNvSpPr/>
          <p:nvPr/>
        </p:nvSpPr>
        <p:spPr>
          <a:xfrm>
            <a:off x="1420168" y="3448150"/>
            <a:ext cx="2304256" cy="2304256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7" name="Down Arrow 8">
            <a:extLst>
              <a:ext uri="{FF2B5EF4-FFF2-40B4-BE49-F238E27FC236}">
                <a16:creationId xmlns:a16="http://schemas.microsoft.com/office/drawing/2014/main" id="{2413A6EC-2513-4684-8A1B-8522A4572E24}"/>
              </a:ext>
            </a:extLst>
          </p:cNvPr>
          <p:cNvSpPr/>
          <p:nvPr/>
        </p:nvSpPr>
        <p:spPr>
          <a:xfrm rot="2635479">
            <a:off x="3596467" y="2492569"/>
            <a:ext cx="360040" cy="936104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own Arrow 9">
            <a:extLst>
              <a:ext uri="{FF2B5EF4-FFF2-40B4-BE49-F238E27FC236}">
                <a16:creationId xmlns:a16="http://schemas.microsoft.com/office/drawing/2014/main" id="{AAACC086-5E47-4C52-8FF7-64D445A43A23}"/>
              </a:ext>
            </a:extLst>
          </p:cNvPr>
          <p:cNvSpPr/>
          <p:nvPr/>
        </p:nvSpPr>
        <p:spPr>
          <a:xfrm rot="19195657">
            <a:off x="6647767" y="2596614"/>
            <a:ext cx="360040" cy="936104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id="{C6AC9238-4EAC-4539-AD0D-3153F66E6FDF}"/>
              </a:ext>
            </a:extLst>
          </p:cNvPr>
          <p:cNvSpPr/>
          <p:nvPr/>
        </p:nvSpPr>
        <p:spPr>
          <a:xfrm rot="5400000">
            <a:off x="5128580" y="4230963"/>
            <a:ext cx="360040" cy="936104"/>
          </a:xfrm>
          <a:prstGeom prst="down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33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Models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Parameter Binding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770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4103-02F7-48A3-8CD4-4A98A727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ASP.NET know what to validate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99541-1D87-4D7E-BE27-C205BB4B64F8}"/>
              </a:ext>
            </a:extLst>
          </p:cNvPr>
          <p:cNvSpPr/>
          <p:nvPr/>
        </p:nvSpPr>
        <p:spPr>
          <a:xfrm>
            <a:off x="3100329" y="1790791"/>
            <a:ext cx="4487979" cy="2415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2" descr="Image result for confused animated">
            <a:extLst>
              <a:ext uri="{FF2B5EF4-FFF2-40B4-BE49-F238E27FC236}">
                <a16:creationId xmlns:a16="http://schemas.microsoft.com/office/drawing/2014/main" id="{918F09E9-5043-446B-8651-D7B68A80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69" y="1851025"/>
            <a:ext cx="4381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47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B3E6-C0AD-4A10-9070-18B1AA3B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ModelBinding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9E7A-C8B8-4C52-928A-493214F3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ModelBinding happens when a request is sent to a controller</a:t>
            </a:r>
          </a:p>
          <a:p>
            <a:pPr lvl="1"/>
            <a:r>
              <a:rPr lang="nl-BE" dirty="0"/>
              <a:t>HttpPost, HttpPut, ...</a:t>
            </a:r>
          </a:p>
          <a:p>
            <a:pPr lvl="1"/>
            <a:endParaRPr lang="nl-BE" dirty="0"/>
          </a:p>
          <a:p>
            <a:r>
              <a:rPr lang="nl-BE" dirty="0"/>
              <a:t>Controller uses the parameters to build a model which can be validated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9A214-8076-4228-9FE5-AA487820CAC3}"/>
              </a:ext>
            </a:extLst>
          </p:cNvPr>
          <p:cNvSpPr/>
          <p:nvPr/>
        </p:nvSpPr>
        <p:spPr>
          <a:xfrm>
            <a:off x="2252663" y="3500970"/>
            <a:ext cx="6408737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Post([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FromBody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Song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newSong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(ModelState.IsValid) { }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BC431-DC3A-456E-8E7E-28948DA024B5}"/>
              </a:ext>
            </a:extLst>
          </p:cNvPr>
          <p:cNvSpPr/>
          <p:nvPr/>
        </p:nvSpPr>
        <p:spPr>
          <a:xfrm>
            <a:off x="6172200" y="3733800"/>
            <a:ext cx="1803400" cy="508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284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89BE05-98FE-455D-B4AD-6923FE07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 Binding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D0A9C-A762-47FC-B88E-4334B1B7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By default, Web API uses the following rules to bind parameters</a:t>
            </a:r>
          </a:p>
          <a:p>
            <a:pPr lvl="1"/>
            <a:r>
              <a:rPr lang="nl-BE" dirty="0"/>
              <a:t>For simple types, get it from the URI</a:t>
            </a:r>
          </a:p>
          <a:p>
            <a:pPr lvl="2"/>
            <a:r>
              <a:rPr lang="nl-BE" dirty="0"/>
              <a:t>Bool, double, ...</a:t>
            </a:r>
          </a:p>
          <a:p>
            <a:pPr lvl="1"/>
            <a:r>
              <a:rPr lang="nl-BE" dirty="0"/>
              <a:t>For complex types, get it from the body</a:t>
            </a:r>
          </a:p>
          <a:p>
            <a:pPr lvl="1"/>
            <a:endParaRPr lang="nl-BE" dirty="0"/>
          </a:p>
          <a:p>
            <a:r>
              <a:rPr lang="nl-BE" dirty="0"/>
              <a:t>[FromUri] and [FromBody]</a:t>
            </a:r>
          </a:p>
        </p:txBody>
      </p:sp>
    </p:spTree>
    <p:extLst>
      <p:ext uri="{BB962C8B-B14F-4D97-AF65-F5344CB8AC3E}">
        <p14:creationId xmlns:p14="http://schemas.microsoft.com/office/powerpoint/2010/main" val="285733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D4C31-4D08-48FA-9455-7730C0D83419}"/>
              </a:ext>
            </a:extLst>
          </p:cNvPr>
          <p:cNvSpPr/>
          <p:nvPr/>
        </p:nvSpPr>
        <p:spPr>
          <a:xfrm>
            <a:off x="4521512" y="2183755"/>
            <a:ext cx="6024941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Post(Customer customer)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DB7BF-A85F-47C4-921D-756E5AB76892}"/>
              </a:ext>
            </a:extLst>
          </p:cNvPr>
          <p:cNvSpPr/>
          <p:nvPr/>
        </p:nvSpPr>
        <p:spPr>
          <a:xfrm>
            <a:off x="315641" y="2172155"/>
            <a:ext cx="393099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"firstname"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"DeRudder"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"age"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 42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974C89-975B-4CF0-83A1-EBE256336412}"/>
              </a:ext>
            </a:extLst>
          </p:cNvPr>
          <p:cNvSpPr/>
          <p:nvPr/>
        </p:nvSpPr>
        <p:spPr>
          <a:xfrm>
            <a:off x="4039067" y="2748810"/>
            <a:ext cx="482445" cy="2595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6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D4C31-4D08-48FA-9455-7730C0D83419}"/>
              </a:ext>
            </a:extLst>
          </p:cNvPr>
          <p:cNvSpPr/>
          <p:nvPr/>
        </p:nvSpPr>
        <p:spPr>
          <a:xfrm>
            <a:off x="4521512" y="2183755"/>
            <a:ext cx="6024941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Post(Customer customer)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DB7BF-A85F-47C4-921D-756E5AB76892}"/>
              </a:ext>
            </a:extLst>
          </p:cNvPr>
          <p:cNvSpPr/>
          <p:nvPr/>
        </p:nvSpPr>
        <p:spPr>
          <a:xfrm>
            <a:off x="315641" y="2172155"/>
            <a:ext cx="393099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"firstname"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"DeRudder"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"age"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 42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974C89-975B-4CF0-83A1-EBE256336412}"/>
              </a:ext>
            </a:extLst>
          </p:cNvPr>
          <p:cNvSpPr/>
          <p:nvPr/>
        </p:nvSpPr>
        <p:spPr>
          <a:xfrm>
            <a:off x="4039067" y="2748810"/>
            <a:ext cx="482445" cy="259502"/>
          </a:xfrm>
          <a:prstGeom prst="rightArrow">
            <a:avLst/>
          </a:prstGeom>
          <a:solidFill>
            <a:srgbClr val="FF3300"/>
          </a:solidFill>
          <a:ln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39C3B-CA85-4350-BFD5-757D1DD55CDD}"/>
              </a:ext>
            </a:extLst>
          </p:cNvPr>
          <p:cNvSpPr txBox="1"/>
          <p:nvPr/>
        </p:nvSpPr>
        <p:spPr>
          <a:xfrm>
            <a:off x="2251164" y="1720181"/>
            <a:ext cx="6186309" cy="369332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Will not bind because json is contained in the request body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D4C31-4D08-48FA-9455-7730C0D83419}"/>
              </a:ext>
            </a:extLst>
          </p:cNvPr>
          <p:cNvSpPr/>
          <p:nvPr/>
        </p:nvSpPr>
        <p:spPr>
          <a:xfrm>
            <a:off x="4521512" y="2183755"/>
            <a:ext cx="6024941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Post(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Customer customer)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DB7BF-A85F-47C4-921D-756E5AB76892}"/>
              </a:ext>
            </a:extLst>
          </p:cNvPr>
          <p:cNvSpPr/>
          <p:nvPr/>
        </p:nvSpPr>
        <p:spPr>
          <a:xfrm>
            <a:off x="315641" y="2172155"/>
            <a:ext cx="393099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"firstname"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"DeRudder"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2E75B6"/>
                </a:solidFill>
                <a:latin typeface="Consolas" panose="020B0609020204030204" pitchFamily="49" charset="0"/>
              </a:rPr>
              <a:t>"age"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 42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C974C89-975B-4CF0-83A1-EBE256336412}"/>
              </a:ext>
            </a:extLst>
          </p:cNvPr>
          <p:cNvSpPr/>
          <p:nvPr/>
        </p:nvSpPr>
        <p:spPr>
          <a:xfrm>
            <a:off x="4039067" y="2748810"/>
            <a:ext cx="482445" cy="2595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01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E6AF-44C2-477E-9CFB-A3B7E35F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Bind to specific headers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EBDD68-8F56-4F01-A065-B3357C7BCD59}"/>
              </a:ext>
            </a:extLst>
          </p:cNvPr>
          <p:cNvSpPr/>
          <p:nvPr/>
        </p:nvSpPr>
        <p:spPr>
          <a:xfrm>
            <a:off x="151466" y="1640978"/>
            <a:ext cx="3713697" cy="26161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POST /api/customer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Content-Type: application/json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Access-Token: 1234AZERTY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ClientId: TheClient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2E75B6"/>
                </a:solidFill>
                <a:latin typeface="Consolas" panose="020B0609020204030204" pitchFamily="49" charset="0"/>
              </a:rPr>
              <a:t>"firstname"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"DeRudder"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2E75B6"/>
                </a:solidFill>
                <a:latin typeface="Consolas" panose="020B0609020204030204" pitchFamily="49" charset="0"/>
              </a:rPr>
              <a:t>"age"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42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AA9B-1D7A-4E41-983E-9ED50795C3AE}"/>
              </a:ext>
            </a:extLst>
          </p:cNvPr>
          <p:cNvSpPr/>
          <p:nvPr/>
        </p:nvSpPr>
        <p:spPr>
          <a:xfrm>
            <a:off x="3966140" y="1671756"/>
            <a:ext cx="6613973" cy="25853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[HttpPost]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Post(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FromBody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]Customer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FromHeader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=</a:t>
            </a:r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"Access-Token"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accessToken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[FromHeader]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clientId)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520628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3D38-2B6B-480D-BDDA-B69D5C4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Custom model bindings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F37CC-2AA2-4872-AA70-B5DA1E4DE995}"/>
              </a:ext>
            </a:extLst>
          </p:cNvPr>
          <p:cNvSpPr/>
          <p:nvPr/>
        </p:nvSpPr>
        <p:spPr>
          <a:xfrm>
            <a:off x="364638" y="1406367"/>
            <a:ext cx="10066806" cy="36317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2B91AF"/>
                </a:solidFill>
                <a:latin typeface="Consolas" panose="020B0609020204030204" pitchFamily="49" charset="0"/>
              </a:rPr>
              <a:t>ElmosModelBinding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IModelBinder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Task BindModelAsync(ModelBindingContext bindingContext)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propertyName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"Photo"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valueProviderResult = bindingContext.ValueProvider.GetValue(propertyName);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base64Value = valueProviderResult.FirstValue;</a:t>
            </a: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.IsNullOrEmpty(base64Value))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bytes = Convert.FromBase64String(base64Value);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BE" sz="16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8597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3AE8BF0-37DF-48C9-AD45-C0D5A8EBE350}"/>
              </a:ext>
            </a:extLst>
          </p:cNvPr>
          <p:cNvSpPr/>
          <p:nvPr/>
        </p:nvSpPr>
        <p:spPr>
          <a:xfrm>
            <a:off x="1420168" y="3448150"/>
            <a:ext cx="2304256" cy="2304256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7303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Models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4D501F-94C2-4048-AC34-1A0329F6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AF0D3-35AA-41EC-969F-291FE6AF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Represents data in your application</a:t>
            </a:r>
          </a:p>
          <a:p>
            <a:pPr lvl="1"/>
            <a:r>
              <a:rPr lang="nl-BE" sz="2000" dirty="0"/>
              <a:t>Properties</a:t>
            </a:r>
          </a:p>
          <a:p>
            <a:pPr lvl="1"/>
            <a:r>
              <a:rPr lang="nl-BE" sz="2000" dirty="0"/>
              <a:t>Methods</a:t>
            </a:r>
          </a:p>
          <a:p>
            <a:endParaRPr lang="nl-BE" dirty="0"/>
          </a:p>
          <a:p>
            <a:r>
              <a:rPr lang="nl-BE" dirty="0"/>
              <a:t>ASP.NET independent</a:t>
            </a:r>
          </a:p>
          <a:p>
            <a:pPr lvl="1"/>
            <a:r>
              <a:rPr lang="nl-BE" sz="2000" dirty="0"/>
              <a:t>Can be used in winforms, wpf, ...</a:t>
            </a:r>
          </a:p>
          <a:p>
            <a:pPr lvl="1"/>
            <a:endParaRPr lang="nl-BE" dirty="0"/>
          </a:p>
          <a:p>
            <a:r>
              <a:rPr lang="nl-BE" dirty="0"/>
              <a:t>Does not have to be a 1:1 mapping with your database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5511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6D6A63-61A5-4F1C-98FD-50A7332F3D6C}"/>
              </a:ext>
            </a:extLst>
          </p:cNvPr>
          <p:cNvSpPr/>
          <p:nvPr/>
        </p:nvSpPr>
        <p:spPr>
          <a:xfrm>
            <a:off x="1560065" y="1787696"/>
            <a:ext cx="81461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latin typeface="Consolas" panose="020B0609020204030204" pitchFamily="49" charset="0"/>
              </a:rPr>
              <a:t>Song</a:t>
            </a:r>
          </a:p>
          <a:p>
            <a:r>
              <a:rPr lang="en-BE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Category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7221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74E85-187E-4B3B-9DF8-0D43E51C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44" y="719388"/>
            <a:ext cx="3562350" cy="45529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488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27C4F-E30B-4378-923D-8BC8CC59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40" y="1630480"/>
            <a:ext cx="4421957" cy="28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6371</TotalTime>
  <Words>1195</Words>
  <Application>Microsoft Office PowerPoint</Application>
  <PresentationFormat>Custom</PresentationFormat>
  <Paragraphs>270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Agenda</vt:lpstr>
      <vt:lpstr>PowerPoint Presentation</vt:lpstr>
      <vt:lpstr>PowerPoint Presentation</vt:lpstr>
      <vt:lpstr>Models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Models in ASP.NET Core</vt:lpstr>
      <vt:lpstr>JSON and XML Serialization</vt:lpstr>
      <vt:lpstr>Serialization</vt:lpstr>
      <vt:lpstr>Serialization</vt:lpstr>
      <vt:lpstr>Content Negotiation</vt:lpstr>
      <vt:lpstr>Models</vt:lpstr>
      <vt:lpstr>Validation</vt:lpstr>
      <vt:lpstr>Validation</vt:lpstr>
      <vt:lpstr>Server and client side validation</vt:lpstr>
      <vt:lpstr>Server side validation</vt:lpstr>
      <vt:lpstr>Handling Validation Errors</vt:lpstr>
      <vt:lpstr>Handling Validation Errors</vt:lpstr>
      <vt:lpstr>Models</vt:lpstr>
      <vt:lpstr>How does ASP.NET know what to validate</vt:lpstr>
      <vt:lpstr>ModelBinding</vt:lpstr>
      <vt:lpstr>Parameter Binding</vt:lpstr>
      <vt:lpstr>PowerPoint Presentation</vt:lpstr>
      <vt:lpstr>PowerPoint Presentation</vt:lpstr>
      <vt:lpstr>PowerPoint Presentation</vt:lpstr>
      <vt:lpstr>Bind to specific headers</vt:lpstr>
      <vt:lpstr>Custom model bindings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55</cp:revision>
  <dcterms:created xsi:type="dcterms:W3CDTF">2016-02-10T13:35:37Z</dcterms:created>
  <dcterms:modified xsi:type="dcterms:W3CDTF">2019-01-12T11:14:04Z</dcterms:modified>
</cp:coreProperties>
</file>